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1" r:id="rId8"/>
    <p:sldId id="260" r:id="rId9"/>
    <p:sldId id="267" r:id="rId10"/>
    <p:sldId id="262" r:id="rId11"/>
    <p:sldId id="259" r:id="rId12"/>
    <p:sldId id="269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488832" cy="720080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6"/>
                </a:solidFill>
              </a:rPr>
              <a:t>«ЧЕЛОВЕК –ЛЕГЕНДА</a:t>
            </a:r>
            <a:r>
              <a:rPr lang="ru-RU" sz="3200" dirty="0">
                <a:solidFill>
                  <a:schemeClr val="accent6"/>
                </a:solidFill>
              </a:rPr>
              <a:t>»</a:t>
            </a:r>
            <a:br>
              <a:rPr lang="ru-RU" sz="3200" dirty="0">
                <a:solidFill>
                  <a:schemeClr val="accent6"/>
                </a:solidFill>
              </a:rPr>
            </a:br>
            <a:r>
              <a:rPr lang="ru-RU" sz="3200" dirty="0">
                <a:solidFill>
                  <a:schemeClr val="accent6"/>
                </a:solidFill>
              </a:rPr>
              <a:t/>
            </a:r>
            <a:br>
              <a:rPr lang="ru-RU" sz="3200" dirty="0">
                <a:solidFill>
                  <a:schemeClr val="accent6"/>
                </a:solidFill>
              </a:rPr>
            </a:br>
            <a:r>
              <a:rPr lang="ru-RU" sz="2800" dirty="0">
                <a:solidFill>
                  <a:schemeClr val="accent6"/>
                </a:solidFill>
              </a:rPr>
              <a:t>Василий </a:t>
            </a:r>
            <a:r>
              <a:rPr lang="ru-RU" sz="2800" dirty="0" smtClean="0">
                <a:solidFill>
                  <a:schemeClr val="accent6"/>
                </a:solidFill>
              </a:rPr>
              <a:t>Филиппович</a:t>
            </a:r>
            <a:br>
              <a:rPr lang="ru-RU" sz="2800" dirty="0" smtClean="0">
                <a:solidFill>
                  <a:schemeClr val="accent6"/>
                </a:solidFill>
              </a:rPr>
            </a:br>
            <a:r>
              <a:rPr lang="ru-RU" sz="2800" dirty="0" smtClean="0">
                <a:solidFill>
                  <a:schemeClr val="accent6"/>
                </a:solidFill>
              </a:rPr>
              <a:t> Орешков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400" dirty="0">
                <a:solidFill>
                  <a:schemeClr val="accent6"/>
                </a:solidFill>
              </a:rPr>
              <a:t>Житель блокадного </a:t>
            </a:r>
            <a:r>
              <a:rPr lang="ru-RU" sz="2400" dirty="0" smtClean="0">
                <a:solidFill>
                  <a:schemeClr val="accent6"/>
                </a:solidFill>
              </a:rPr>
              <a:t>Ленинграда</a:t>
            </a:r>
            <a:br>
              <a:rPr lang="ru-RU" sz="2400" dirty="0" smtClean="0">
                <a:solidFill>
                  <a:schemeClr val="accent6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000" dirty="0" smtClean="0"/>
              <a:t>по </a:t>
            </a:r>
            <a:r>
              <a:rPr lang="ru-RU" sz="2000" dirty="0"/>
              <a:t>итогам </a:t>
            </a:r>
            <a:r>
              <a:rPr lang="ru-RU" sz="2000" dirty="0" smtClean="0"/>
              <a:t>поисковой</a:t>
            </a:r>
            <a:br>
              <a:rPr lang="ru-RU" sz="2000" dirty="0" smtClean="0"/>
            </a:br>
            <a:r>
              <a:rPr lang="ru-RU" sz="2000" dirty="0" smtClean="0"/>
              <a:t> экспедиции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активистов </a:t>
            </a:r>
            <a:r>
              <a:rPr lang="ru-RU" sz="2000" dirty="0" smtClean="0"/>
              <a:t>школьного </a:t>
            </a:r>
            <a:br>
              <a:rPr lang="ru-RU" sz="2000" dirty="0" smtClean="0"/>
            </a:br>
            <a:r>
              <a:rPr lang="ru-RU" sz="2000" dirty="0" smtClean="0"/>
              <a:t>историко-этнографического  </a:t>
            </a:r>
            <a:r>
              <a:rPr lang="ru-RU" sz="2000" dirty="0"/>
              <a:t>музея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«</a:t>
            </a:r>
            <a:r>
              <a:rPr lang="ru-RU" sz="2000" dirty="0"/>
              <a:t>Наследие времён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гимназии №37 </a:t>
            </a:r>
            <a:br>
              <a:rPr lang="ru-RU" sz="2000" dirty="0" smtClean="0"/>
            </a:br>
            <a:r>
              <a:rPr lang="ru-RU" sz="2000" dirty="0" smtClean="0"/>
              <a:t>Авиастроительного района г. Казани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Музей\Desktop\ФОТО ОРЕШКОВ\DSC045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3349433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95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узей\Desktop\Папка патриотич воспитание на конкурс\Орешков\IMG_04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5" r="19794" b="37863"/>
          <a:stretch/>
        </p:blipFill>
        <p:spPr bwMode="auto">
          <a:xfrm>
            <a:off x="683568" y="692696"/>
            <a:ext cx="3510671" cy="478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8024" y="692696"/>
            <a:ext cx="352839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Не зря на КАПО модельщика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Василия Филипповича </a:t>
            </a:r>
            <a:r>
              <a:rPr lang="ru-RU" sz="2000" dirty="0" err="1">
                <a:solidFill>
                  <a:srgbClr val="002060"/>
                </a:solidFill>
              </a:rPr>
              <a:t>Орешкова</a:t>
            </a:r>
            <a:r>
              <a:rPr lang="ru-RU" sz="2000" dirty="0">
                <a:solidFill>
                  <a:srgbClr val="002060"/>
                </a:solidFill>
              </a:rPr>
              <a:t> за глаза называли </a:t>
            </a:r>
            <a:r>
              <a:rPr lang="ru-RU" sz="2400" dirty="0">
                <a:solidFill>
                  <a:srgbClr val="002060"/>
                </a:solidFill>
              </a:rPr>
              <a:t>человеком-легендой.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В </a:t>
            </a:r>
            <a:r>
              <a:rPr lang="ru-RU" sz="2000" dirty="0">
                <a:solidFill>
                  <a:srgbClr val="002060"/>
                </a:solidFill>
              </a:rPr>
              <a:t>его жизни было все: война, блокада, голод, высокие правительственные награды</a:t>
            </a:r>
            <a:r>
              <a:rPr lang="ru-RU" sz="2000" dirty="0" smtClean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почет и уважение окружающих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Он избирался депутатом Верховного Совета СССР и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проработал </a:t>
            </a:r>
            <a:r>
              <a:rPr lang="ru-RU" sz="2000" dirty="0">
                <a:solidFill>
                  <a:srgbClr val="002060"/>
                </a:solidFill>
              </a:rPr>
              <a:t>на заводе целых 67 лет! </a:t>
            </a:r>
          </a:p>
        </p:txBody>
      </p:sp>
    </p:spTree>
    <p:extLst>
      <p:ext uri="{BB962C8B-B14F-4D97-AF65-F5344CB8AC3E}">
        <p14:creationId xmlns:p14="http://schemas.microsoft.com/office/powerpoint/2010/main" val="324657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узей\Desktop\Папка патриотич воспитание на конкурс\Орешков\20150204_123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54211" y="2029877"/>
            <a:ext cx="5457204" cy="306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узей\Desktop\Папка патриотич воспитание на конкурс\Орешков\20150204_1235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13242" y="2319608"/>
            <a:ext cx="4803868" cy="270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74391" y="182833"/>
            <a:ext cx="5246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/>
                </a:solidFill>
              </a:rPr>
              <a:t>Почётный ГРАЖДАНИН города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4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C:\Users\Музей\Desktop\ФОТО ОРЕШКОВ\DSC045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072" y="0"/>
            <a:ext cx="940263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Музей\Desktop\ФОТО ОРЕШКОВ\DSC045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892" y="2813965"/>
            <a:ext cx="2824108" cy="211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узей\Desktop\ФОТО ОРЕШКОВ\DSC045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154" y="1103032"/>
            <a:ext cx="2799962" cy="210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узей\Desktop\ФОТО ОРЕШКОВ\DSC045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8798" y="4599659"/>
            <a:ext cx="2301407" cy="172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Музей\Desktop\ФОТО ОРЕШКОВ\DSC0455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36" y="1103032"/>
            <a:ext cx="3114805" cy="210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Музей\Desktop\ФОТО ОРЕШКОВ\DSC0456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55" y="4347889"/>
            <a:ext cx="3050882" cy="228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605" y="182833"/>
            <a:ext cx="95119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/>
                </a:solidFill>
              </a:rPr>
              <a:t>Поздравления Василию </a:t>
            </a:r>
            <a:r>
              <a:rPr lang="ru-RU" sz="2800" dirty="0">
                <a:solidFill>
                  <a:schemeClr val="accent6"/>
                </a:solidFill>
              </a:rPr>
              <a:t>Филипповичу  </a:t>
            </a:r>
            <a:r>
              <a:rPr lang="ru-RU" sz="2800" dirty="0" err="1">
                <a:solidFill>
                  <a:schemeClr val="accent6"/>
                </a:solidFill>
              </a:rPr>
              <a:t>Орешкову</a:t>
            </a:r>
            <a:r>
              <a:rPr lang="ru-RU" sz="2800" dirty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ru-RU" sz="2800" dirty="0">
                <a:solidFill>
                  <a:schemeClr val="accent6"/>
                </a:solidFill>
              </a:rPr>
              <a:t>    в 90-летний </a:t>
            </a:r>
            <a:r>
              <a:rPr lang="ru-RU" sz="2800" dirty="0" smtClean="0">
                <a:solidFill>
                  <a:schemeClr val="accent6"/>
                </a:solidFill>
              </a:rPr>
              <a:t>Юбилей…</a:t>
            </a:r>
            <a:endParaRPr lang="ru-RU" sz="2800" dirty="0">
              <a:solidFill>
                <a:schemeClr val="accent6"/>
              </a:solidFill>
            </a:endParaRPr>
          </a:p>
          <a:p>
            <a:pPr algn="ctr"/>
            <a:endParaRPr lang="ru-RU" sz="2800" dirty="0">
              <a:solidFill>
                <a:schemeClr val="accent6"/>
              </a:solidFill>
            </a:endParaRPr>
          </a:p>
        </p:txBody>
      </p:sp>
      <p:pic>
        <p:nvPicPr>
          <p:cNvPr id="3081" name="Picture 9" descr="C:\Users\Музей\Desktop\ФОТО ОРЕШКОВ\DSC0456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850" y="4344944"/>
            <a:ext cx="1683382" cy="22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38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Музей\Desktop\ФОТО ОРЕШКОВ\DSC045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206" y="1778463"/>
            <a:ext cx="2048642" cy="273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Музей\Desktop\ФОТО ОРЕШКОВ\DSC045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076"/>
            <a:ext cx="2379195" cy="317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узей\Desktop\ФОТО ОРЕШКОВ\DSC045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368" y="1056820"/>
            <a:ext cx="3402256" cy="25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узей\Desktop\ФОТО ОРЕШКОВ\DSC0459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27" y="4158540"/>
            <a:ext cx="3321437" cy="249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узей\Desktop\ФОТО ОРЕШКОВ\DSC0459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20789"/>
            <a:ext cx="3330419" cy="249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7766" y="182833"/>
            <a:ext cx="806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Наши поздравления Василию Филипповичу  </a:t>
            </a:r>
            <a:r>
              <a:rPr lang="ru-RU" sz="2400" dirty="0" err="1" smtClean="0">
                <a:solidFill>
                  <a:schemeClr val="accent6"/>
                </a:solidFill>
              </a:rPr>
              <a:t>Орешкову</a:t>
            </a:r>
            <a:r>
              <a:rPr lang="ru-RU" sz="2400" dirty="0" smtClean="0">
                <a:solidFill>
                  <a:schemeClr val="accent6"/>
                </a:solidFill>
              </a:rPr>
              <a:t> </a:t>
            </a:r>
          </a:p>
          <a:p>
            <a:pPr algn="ctr"/>
            <a:r>
              <a:rPr lang="ru-RU" sz="2400" dirty="0">
                <a:solidFill>
                  <a:schemeClr val="accent6"/>
                </a:solidFill>
              </a:rPr>
              <a:t> </a:t>
            </a:r>
            <a:r>
              <a:rPr lang="ru-RU" sz="2400" dirty="0" smtClean="0">
                <a:solidFill>
                  <a:schemeClr val="accent6"/>
                </a:solidFill>
              </a:rPr>
              <a:t>   в 90-летний Юбилей</a:t>
            </a:r>
            <a:endParaRPr lang="ru-RU" sz="2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437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узей\Desktop\37 гимназия Родные лица Победы2\В.Ф.Орешков\IMG_0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88" y="2276872"/>
            <a:ext cx="489676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0648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Цели </a:t>
            </a:r>
            <a:r>
              <a:rPr lang="ru-RU" b="1" dirty="0" smtClean="0"/>
              <a:t> </a:t>
            </a:r>
            <a:r>
              <a:rPr lang="ru-RU" b="1" dirty="0"/>
              <a:t>исследовательской работы : </a:t>
            </a:r>
            <a:endParaRPr lang="ru-RU" b="1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-   сохранить </a:t>
            </a:r>
            <a:r>
              <a:rPr lang="ru-RU" dirty="0">
                <a:solidFill>
                  <a:srgbClr val="7030A0"/>
                </a:solidFill>
              </a:rPr>
              <a:t>имя Василия Филипповича </a:t>
            </a:r>
            <a:r>
              <a:rPr lang="ru-RU" dirty="0" err="1" smtClean="0">
                <a:solidFill>
                  <a:srgbClr val="7030A0"/>
                </a:solidFill>
              </a:rPr>
              <a:t>Орешкова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в </a:t>
            </a:r>
            <a:r>
              <a:rPr lang="ru-RU" dirty="0">
                <a:solidFill>
                  <a:srgbClr val="7030A0"/>
                </a:solidFill>
              </a:rPr>
              <a:t>истории, </a:t>
            </a:r>
            <a:endParaRPr lang="ru-RU" dirty="0" smtClean="0">
              <a:solidFill>
                <a:srgbClr val="7030A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оставить </a:t>
            </a:r>
            <a:r>
              <a:rPr lang="ru-RU" dirty="0">
                <a:solidFill>
                  <a:srgbClr val="7030A0"/>
                </a:solidFill>
              </a:rPr>
              <a:t>его воспоминания следующим </a:t>
            </a:r>
            <a:r>
              <a:rPr lang="ru-RU" dirty="0" smtClean="0">
                <a:solidFill>
                  <a:srgbClr val="7030A0"/>
                </a:solidFill>
              </a:rPr>
              <a:t>поколениям,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побеседовать </a:t>
            </a:r>
            <a:r>
              <a:rPr lang="ru-RU" dirty="0">
                <a:solidFill>
                  <a:srgbClr val="7030A0"/>
                </a:solidFill>
              </a:rPr>
              <a:t>с живой легендой </a:t>
            </a:r>
            <a:r>
              <a:rPr lang="ru-RU" dirty="0" smtClean="0">
                <a:solidFill>
                  <a:srgbClr val="7030A0"/>
                </a:solidFill>
              </a:rPr>
              <a:t>- ветераном</a:t>
            </a:r>
            <a:r>
              <a:rPr lang="ru-RU" dirty="0">
                <a:solidFill>
                  <a:srgbClr val="7030A0"/>
                </a:solidFill>
              </a:rPr>
              <a:t>, участником Великой Отечественной Войны,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-   раскрыть </a:t>
            </a:r>
            <a:r>
              <a:rPr lang="ru-RU" dirty="0">
                <a:solidFill>
                  <a:srgbClr val="7030A0"/>
                </a:solidFill>
              </a:rPr>
              <a:t>страницы жизни ветерана.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98829" y="2636912"/>
            <a:ext cx="33843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Задачи :   </a:t>
            </a:r>
          </a:p>
          <a:p>
            <a:r>
              <a:rPr lang="ru-RU" dirty="0" smtClean="0"/>
              <a:t>•</a:t>
            </a:r>
            <a:r>
              <a:rPr lang="ru-RU" dirty="0" smtClean="0">
                <a:solidFill>
                  <a:srgbClr val="7030A0"/>
                </a:solidFill>
              </a:rPr>
              <a:t>записать  воспоминания ветерана,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•изучить </a:t>
            </a:r>
            <a:r>
              <a:rPr lang="ru-RU" dirty="0">
                <a:solidFill>
                  <a:srgbClr val="7030A0"/>
                </a:solidFill>
              </a:rPr>
              <a:t>историю блокады </a:t>
            </a:r>
            <a:r>
              <a:rPr lang="ru-RU" dirty="0" smtClean="0">
                <a:solidFill>
                  <a:srgbClr val="7030A0"/>
                </a:solidFill>
              </a:rPr>
              <a:t>Ленинграда,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•записать </a:t>
            </a:r>
            <a:r>
              <a:rPr lang="ru-RU" dirty="0">
                <a:solidFill>
                  <a:srgbClr val="7030A0"/>
                </a:solidFill>
              </a:rPr>
              <a:t>живой голос Василия Филипповича </a:t>
            </a:r>
            <a:r>
              <a:rPr lang="ru-RU" dirty="0" smtClean="0">
                <a:solidFill>
                  <a:srgbClr val="7030A0"/>
                </a:solidFill>
              </a:rPr>
              <a:t>  </a:t>
            </a:r>
            <a:r>
              <a:rPr lang="ru-RU" dirty="0" err="1" smtClean="0">
                <a:solidFill>
                  <a:srgbClr val="7030A0"/>
                </a:solidFill>
              </a:rPr>
              <a:t>Орешкова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на </a:t>
            </a:r>
            <a:r>
              <a:rPr lang="ru-RU" dirty="0" smtClean="0">
                <a:solidFill>
                  <a:srgbClr val="7030A0"/>
                </a:solidFill>
              </a:rPr>
              <a:t>диктофон,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•создать </a:t>
            </a:r>
            <a:r>
              <a:rPr lang="ru-RU" dirty="0">
                <a:solidFill>
                  <a:srgbClr val="7030A0"/>
                </a:solidFill>
              </a:rPr>
              <a:t>видеоролик по его воспоминаниям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76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0877" y="332656"/>
            <a:ext cx="48245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«Замерзая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, люди близких хоронили,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Пили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воду из растопленного льда,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любимых книжек печь зимой топили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И была дороже золота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еда…»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52" y="332656"/>
            <a:ext cx="2664296" cy="187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Музей\Desktop\Папка патриотич воспитание на конкурс\Орешков\20150204_1238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301" y="2564904"/>
            <a:ext cx="6985181" cy="392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32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6227763" y="1125538"/>
            <a:ext cx="2916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684213" y="4652963"/>
            <a:ext cx="8207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/>
              <a:t> 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25" name="Picture 1" descr="http://school3.vsevnet.ru/uploads/posts/1306704576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07498"/>
            <a:ext cx="4032448" cy="29093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Прямоугольник 1"/>
          <p:cNvSpPr/>
          <p:nvPr/>
        </p:nvSpPr>
        <p:spPr>
          <a:xfrm>
            <a:off x="4644008" y="764704"/>
            <a:ext cx="4032448" cy="4896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Самой тяжёлой оказалась первая блокадная зима. </a:t>
            </a:r>
          </a:p>
          <a:p>
            <a:r>
              <a:rPr lang="ru-RU" dirty="0">
                <a:solidFill>
                  <a:srgbClr val="7030A0"/>
                </a:solidFill>
              </a:rPr>
              <a:t>Немцам удалось разбомбить </a:t>
            </a:r>
            <a:r>
              <a:rPr lang="ru-RU" dirty="0" err="1">
                <a:solidFill>
                  <a:srgbClr val="7030A0"/>
                </a:solidFill>
              </a:rPr>
              <a:t>Бадаевские</a:t>
            </a:r>
            <a:r>
              <a:rPr lang="ru-RU" dirty="0">
                <a:solidFill>
                  <a:srgbClr val="7030A0"/>
                </a:solidFill>
              </a:rPr>
              <a:t> продовольственные склады, </a:t>
            </a:r>
          </a:p>
          <a:p>
            <a:r>
              <a:rPr lang="ru-RU" dirty="0">
                <a:solidFill>
                  <a:srgbClr val="7030A0"/>
                </a:solidFill>
              </a:rPr>
              <a:t>в результате чего Ленинград оказался без запасов. </a:t>
            </a:r>
          </a:p>
          <a:p>
            <a:r>
              <a:rPr lang="ru-RU" dirty="0">
                <a:solidFill>
                  <a:srgbClr val="7030A0"/>
                </a:solidFill>
              </a:rPr>
              <a:t> Хлеб доставлялся только авиацией, или по дороге, </a:t>
            </a:r>
          </a:p>
          <a:p>
            <a:r>
              <a:rPr lang="ru-RU" dirty="0">
                <a:solidFill>
                  <a:srgbClr val="7030A0"/>
                </a:solidFill>
              </a:rPr>
              <a:t>проложенной  по льду Ладожского озера. </a:t>
            </a:r>
          </a:p>
          <a:p>
            <a:r>
              <a:rPr lang="ru-RU" dirty="0">
                <a:solidFill>
                  <a:srgbClr val="7030A0"/>
                </a:solidFill>
              </a:rPr>
              <a:t>Под постоянной бомбёжкой и артобстрелами водители,</a:t>
            </a:r>
          </a:p>
          <a:p>
            <a:r>
              <a:rPr lang="ru-RU" dirty="0">
                <a:solidFill>
                  <a:srgbClr val="7030A0"/>
                </a:solidFill>
              </a:rPr>
              <a:t> несмотря на огромные потери, </a:t>
            </a:r>
          </a:p>
          <a:p>
            <a:r>
              <a:rPr lang="ru-RU" dirty="0">
                <a:solidFill>
                  <a:srgbClr val="7030A0"/>
                </a:solidFill>
              </a:rPr>
              <a:t>доставляли по «Дороге жизни»</a:t>
            </a:r>
          </a:p>
          <a:p>
            <a:r>
              <a:rPr lang="ru-RU" dirty="0">
                <a:solidFill>
                  <a:srgbClr val="7030A0"/>
                </a:solidFill>
              </a:rPr>
              <a:t> лишь небольшое  количество необходимых продуктов. </a:t>
            </a:r>
          </a:p>
        </p:txBody>
      </p:sp>
    </p:spTree>
    <p:extLst>
      <p:ext uri="{BB962C8B-B14F-4D97-AF65-F5344CB8AC3E}">
        <p14:creationId xmlns:p14="http://schemas.microsoft.com/office/powerpoint/2010/main" val="391587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5399088" y="1196975"/>
            <a:ext cx="374491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Ледовая трасса через Ладожское озеро, названная позднее Дорогой жизнью, была единственной магистралью, соединяющей осаждённый город с «Большой землёй». По ней в 1942 году было эвакуировано несколько сотен горожан.</a:t>
            </a:r>
          </a:p>
        </p:txBody>
      </p:sp>
      <p:pic>
        <p:nvPicPr>
          <p:cNvPr id="104449" name="Picture 1" descr="http://inetauto.ru/uploads/posts/2009-05/thumbs/1241690453_1-3.jpg"/>
          <p:cNvPicPr>
            <a:picLocks noChangeAspect="1" noChangeArrowheads="1"/>
          </p:cNvPicPr>
          <p:nvPr/>
        </p:nvPicPr>
        <p:blipFill rotWithShape="1">
          <a:blip r:embed="rId2" cstate="print"/>
          <a:srcRect t="37166" r="28587" b="-1"/>
          <a:stretch/>
        </p:blipFill>
        <p:spPr bwMode="auto">
          <a:xfrm>
            <a:off x="251520" y="1844824"/>
            <a:ext cx="4932911" cy="30396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9630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611188" y="0"/>
            <a:ext cx="3887787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И чёрным пеплом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Белый снег ложится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На город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Погружённый в мерзлоту.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Мороз такой,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Что, если б были птицы,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Они бы замерзали на лету. </a:t>
            </a:r>
          </a:p>
        </p:txBody>
      </p: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1619250" y="3816350"/>
            <a:ext cx="4321175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Но город ЖИВ.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Он выйдет из бомбёжек,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Из голода, 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Из горя,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Из зимы</a:t>
            </a:r>
            <a:br>
              <a:rPr lang="ru-RU" alt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И выстоит!...</a:t>
            </a:r>
          </a:p>
        </p:txBody>
      </p:sp>
      <p:pic>
        <p:nvPicPr>
          <p:cNvPr id="101377" name="Picture 1" descr="http://img-fotki.yandex.ru/get/4207/destirh.76/0_2d249_a62ddbd5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74663"/>
            <a:ext cx="2622784" cy="37718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4409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2" grpId="0" autoUpdateAnimBg="0"/>
      <p:bldP spid="10138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узей\Desktop\Папка патриотич воспитание на конкурс\Орешков\20150204_1235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01" y="1187278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205189"/>
            <a:ext cx="63530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Ветераны Великой Отечественной войны – </a:t>
            </a:r>
          </a:p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работники КАПО им. </a:t>
            </a:r>
            <a:r>
              <a:rPr lang="ru-RU" sz="2400" dirty="0" err="1" smtClean="0">
                <a:solidFill>
                  <a:schemeClr val="accent6"/>
                </a:solidFill>
              </a:rPr>
              <a:t>С.П.Горбунова</a:t>
            </a:r>
            <a:endParaRPr lang="ru-RU" sz="2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4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9843" y="186752"/>
            <a:ext cx="5046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6"/>
                </a:solidFill>
              </a:rPr>
              <a:t>Житель блокадного Ленинграда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pic>
        <p:nvPicPr>
          <p:cNvPr id="5122" name="Picture 2" descr="C:\Users\Музей\Desktop\Папка патриотич воспитание на конкурс\Орешков\20150204_1236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8" t="12998" r="13954" b="13162"/>
          <a:stretch/>
        </p:blipFill>
        <p:spPr bwMode="auto">
          <a:xfrm rot="5400000">
            <a:off x="-548450" y="2120211"/>
            <a:ext cx="5256586" cy="312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836712"/>
            <a:ext cx="49685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7030A0"/>
                </a:solidFill>
              </a:rPr>
              <a:t>За многолетний плодотворный труд на благо страны, бескорыстное служение Отечеству в 1970 году получил самую высокую награду страны - орден </a:t>
            </a:r>
            <a:r>
              <a:rPr lang="ru-RU" dirty="0" smtClean="0">
                <a:solidFill>
                  <a:srgbClr val="7030A0"/>
                </a:solidFill>
              </a:rPr>
              <a:t>Ленина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 smtClean="0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С 1970 по 1974 год Василий Филиппович был избран депутатом Верховного Совета СССР 8-го созыва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endParaRPr lang="ru-RU" dirty="0" smtClean="0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В 1967 году за большой вклад в развитие авиационной промышленности Василий Филиппович награжден почетным знаком «Почетный авиастроитель</a:t>
            </a:r>
            <a:r>
              <a:rPr lang="ru-RU" dirty="0" smtClean="0">
                <a:solidFill>
                  <a:srgbClr val="7030A0"/>
                </a:solidFill>
              </a:rPr>
              <a:t>»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в </a:t>
            </a:r>
            <a:r>
              <a:rPr lang="ru-RU" dirty="0">
                <a:solidFill>
                  <a:srgbClr val="7030A0"/>
                </a:solidFill>
              </a:rPr>
              <a:t>2007 году награжден нагрудным знаком «За трудовые отличия» I степени, и юбилейными медалями, </a:t>
            </a:r>
            <a:endParaRPr lang="ru-RU" dirty="0" smtClean="0">
              <a:solidFill>
                <a:srgbClr val="7030A0"/>
              </a:solidFill>
            </a:endParaRPr>
          </a:p>
          <a:p>
            <a:endParaRPr lang="ru-RU" dirty="0" smtClean="0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награжден </a:t>
            </a:r>
            <a:r>
              <a:rPr lang="ru-RU" dirty="0">
                <a:solidFill>
                  <a:srgbClr val="7030A0"/>
                </a:solidFill>
              </a:rPr>
              <a:t>медалью </a:t>
            </a:r>
            <a:r>
              <a:rPr lang="ru-RU" dirty="0" err="1">
                <a:solidFill>
                  <a:srgbClr val="7030A0"/>
                </a:solidFill>
              </a:rPr>
              <a:t>Г.К.Жукова</a:t>
            </a:r>
            <a:r>
              <a:rPr lang="ru-RU" dirty="0">
                <a:solidFill>
                  <a:srgbClr val="7030A0"/>
                </a:solidFill>
              </a:rPr>
              <a:t> </a:t>
            </a:r>
            <a:endParaRPr lang="ru-RU" dirty="0" smtClean="0">
              <a:solidFill>
                <a:srgbClr val="7030A0"/>
              </a:solidFill>
            </a:endParaRPr>
          </a:p>
          <a:p>
            <a:endParaRPr lang="ru-RU" dirty="0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</a:rPr>
              <a:t>медалью </a:t>
            </a:r>
            <a:r>
              <a:rPr lang="ru-RU" dirty="0">
                <a:solidFill>
                  <a:srgbClr val="7030A0"/>
                </a:solidFill>
              </a:rPr>
              <a:t>«За оборону Ленинграда</a:t>
            </a:r>
            <a:r>
              <a:rPr lang="ru-RU" dirty="0" smtClean="0">
                <a:solidFill>
                  <a:srgbClr val="7030A0"/>
                </a:solidFill>
              </a:rPr>
              <a:t>» 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5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9" name="Picture 9" descr="блокада 0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332656"/>
            <a:ext cx="1800225" cy="3059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459" name="Прямоугольник 5"/>
          <p:cNvSpPr>
            <a:spLocks noChangeArrowheads="1"/>
          </p:cNvSpPr>
          <p:nvPr/>
        </p:nvSpPr>
        <p:spPr bwMode="auto">
          <a:xfrm>
            <a:off x="164045" y="3717032"/>
            <a:ext cx="871378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/>
              <a:t>     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Памятный нагрудный знак жителю блокадного Ленинграда. Учреждён решением Исполкома Ленсовета от 23 января 1989, как дань уважения мужеству и стойкости ленинградцев. Вручается лицам, прожившим в Ленинграде не менее 4 месяцев в период блокады), включая бывших школьников, учащихся, студентов и других лиц. </a:t>
            </a:r>
          </a:p>
        </p:txBody>
      </p:sp>
      <p:pic>
        <p:nvPicPr>
          <p:cNvPr id="4098" name="Picture 2" descr="C:\Users\Музей\Desktop\ФОТО ОРЕШКОВ\DSC045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94383"/>
            <a:ext cx="3672408" cy="275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8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184</TotalTime>
  <Words>424</Words>
  <Application>Microsoft Office PowerPoint</Application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«ЧЕЛОВЕК –ЛЕГЕНДА»  Василий Филиппович  Орешков  Житель блокадного Ленинграда   по итогам поисковой  экспедиции  активистов школьного  историко-этнографического  музея  «Наследие времён» гимназии №37  Авиастроительного района г. Казани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«ЧЕЛОВЕК –ЛЕГЕНДА»  Василий Филиппович Орешков  Житель блокадного Ленинграда по итогам поисковой экспедиции активистов школьного историко-этнографического  музея «Наследие времён»    </dc:title>
  <dc:creator>Музей</dc:creator>
  <cp:lastModifiedBy>Музей</cp:lastModifiedBy>
  <cp:revision>19</cp:revision>
  <dcterms:created xsi:type="dcterms:W3CDTF">2015-03-10T06:56:18Z</dcterms:created>
  <dcterms:modified xsi:type="dcterms:W3CDTF">2015-03-11T11:27:44Z</dcterms:modified>
</cp:coreProperties>
</file>